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296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601200" y="-1828800"/>
            <a:ext cx="4572000" cy="4572000"/>
          </a:xfrm>
          <a:prstGeom prst="ellipse">
            <a:avLst/>
          </a:prstGeom>
          <a:solidFill>
            <a:srgbClr val="125041"/>
          </a:solidFill>
          <a:ln/>
        </p:spPr>
      </p:sp>
      <p:sp>
        <p:nvSpPr>
          <p:cNvPr id="3" name="Shape 1"/>
          <p:cNvSpPr/>
          <p:nvPr/>
        </p:nvSpPr>
        <p:spPr>
          <a:xfrm>
            <a:off x="10515600" y="-1371600"/>
            <a:ext cx="2743200" cy="2743200"/>
          </a:xfrm>
          <a:prstGeom prst="ellipse">
            <a:avLst/>
          </a:prstGeom>
          <a:solidFill>
            <a:srgbClr val="36C19F">
              <a:alpha val="20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36C19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C|C|S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" y="23774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36C1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CASE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48640" y="2834640"/>
            <a:ext cx="10515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Case for Investing in</a:t>
            </a:r>
            <a:endParaRPr lang="en-US" sz="4800" dirty="0"/>
          </a:p>
        </p:txBody>
      </p:sp>
      <p:sp>
        <p:nvSpPr>
          <p:cNvPr id="7" name="Text 5"/>
          <p:cNvSpPr/>
          <p:nvPr/>
        </p:nvSpPr>
        <p:spPr>
          <a:xfrm>
            <a:off x="548640" y="3657600"/>
            <a:ext cx="10515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i="1" dirty="0">
                <a:solidFill>
                  <a:srgbClr val="36C19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Customer Service</a:t>
            </a:r>
            <a:endParaRPr lang="en-US" sz="4800" dirty="0"/>
          </a:p>
        </p:txBody>
      </p:sp>
      <p:sp>
        <p:nvSpPr>
          <p:cNvPr id="8" name="Text 6"/>
          <p:cNvSpPr/>
          <p:nvPr/>
        </p:nvSpPr>
        <p:spPr>
          <a:xfrm>
            <a:off x="548640" y="548640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8CF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[Prepared by] · [Date] · For [Decision-maker / Committee]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5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Consumer Core Solutions · CS Business Case Deck (Template)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F296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3200400" y="4572000"/>
            <a:ext cx="4572000" cy="4572000"/>
          </a:xfrm>
          <a:prstGeom prst="ellipse">
            <a:avLst/>
          </a:prstGeom>
          <a:solidFill>
            <a:srgbClr val="125041"/>
          </a:solidFill>
          <a:ln/>
        </p:spPr>
      </p:sp>
      <p:sp>
        <p:nvSpPr>
          <p:cNvPr id="3" name="Shape 1"/>
          <p:cNvSpPr/>
          <p:nvPr/>
        </p:nvSpPr>
        <p:spPr>
          <a:xfrm>
            <a:off x="-2286000" y="5029200"/>
            <a:ext cx="2743200" cy="2743200"/>
          </a:xfrm>
          <a:prstGeom prst="ellipse">
            <a:avLst/>
          </a:prstGeom>
          <a:solidFill>
            <a:srgbClr val="36C19F">
              <a:alpha val="20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4572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36C1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ASK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548640" y="91440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Approval to proceed.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548640" y="21945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36C19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Specifically: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548640" y="274320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Approval to engage Consumer Core Solutions for the [Audit / QA Build / Training Build / bundle] at $[X]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48640" y="320040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[X] hours/week of internal team time over [X] weeks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48640" y="365760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Designated owner inside our org to receive the deliverables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548640" y="411480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 Quarterly checkpoint to evaluate outcomes against the metrics on slide 7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548640" y="502920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36C1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step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48640" y="534924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i="1" dirty="0">
                <a:solidFill>
                  <a:srgbClr val="C8CF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Decision needed by [DATE]. Discovery call available at consumercoresolutions.com/book-discovery-call.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48640" y="640080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CF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Consumer Core Solutions, LLC  ·  consumercoresolutions.com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36C1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CURRENT SITUATION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dirty="0">
                <a:solidFill>
                  <a:srgbClr val="1F296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is happening today?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2011680"/>
            <a:ext cx="5120640" cy="1005840"/>
          </a:xfrm>
          <a:prstGeom prst="rect">
            <a:avLst/>
          </a:prstGeom>
          <a:solidFill>
            <a:srgbClr val="F7F8F6"/>
          </a:solidFill>
          <a:ln/>
        </p:spPr>
      </p:sp>
      <p:sp>
        <p:nvSpPr>
          <p:cNvPr id="5" name="Text 3"/>
          <p:cNvSpPr/>
          <p:nvPr/>
        </p:nvSpPr>
        <p:spPr>
          <a:xfrm>
            <a:off x="777240" y="2103120"/>
            <a:ext cx="4663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2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METRIC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777240" y="2331720"/>
            <a:ext cx="1371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F296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[X]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2286000" y="2423160"/>
            <a:ext cx="3108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[e.g., 78% CSAT — down 5 pts YoY]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48640" y="3291840"/>
            <a:ext cx="5120640" cy="1005840"/>
          </a:xfrm>
          <a:prstGeom prst="rect">
            <a:avLst/>
          </a:prstGeom>
          <a:solidFill>
            <a:srgbClr val="F7F8F6"/>
          </a:solidFill>
          <a:ln/>
        </p:spPr>
      </p:sp>
      <p:sp>
        <p:nvSpPr>
          <p:cNvPr id="9" name="Text 7"/>
          <p:cNvSpPr/>
          <p:nvPr/>
        </p:nvSpPr>
        <p:spPr>
          <a:xfrm>
            <a:off x="777240" y="3383280"/>
            <a:ext cx="4663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2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METRIC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777240" y="3611880"/>
            <a:ext cx="1371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F296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[X]</a:t>
            </a:r>
            <a:endParaRPr lang="en-US" sz="3600" dirty="0"/>
          </a:p>
        </p:txBody>
      </p:sp>
      <p:sp>
        <p:nvSpPr>
          <p:cNvPr id="11" name="Text 9"/>
          <p:cNvSpPr/>
          <p:nvPr/>
        </p:nvSpPr>
        <p:spPr>
          <a:xfrm>
            <a:off x="2286000" y="3703320"/>
            <a:ext cx="3108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[e.g., 4.8% monthly churn — up from 3.2%]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48640" y="4572000"/>
            <a:ext cx="5120640" cy="1005840"/>
          </a:xfrm>
          <a:prstGeom prst="rect">
            <a:avLst/>
          </a:prstGeom>
          <a:solidFill>
            <a:srgbClr val="F7F8F6"/>
          </a:solidFill>
          <a:ln/>
        </p:spPr>
      </p:sp>
      <p:sp>
        <p:nvSpPr>
          <p:cNvPr id="13" name="Text 11"/>
          <p:cNvSpPr/>
          <p:nvPr/>
        </p:nvSpPr>
        <p:spPr>
          <a:xfrm>
            <a:off x="777240" y="4663440"/>
            <a:ext cx="4663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2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METRIC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777240" y="4892040"/>
            <a:ext cx="1371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F296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[X]</a:t>
            </a:r>
            <a:endParaRPr lang="en-US" sz="3600" dirty="0"/>
          </a:p>
        </p:txBody>
      </p:sp>
      <p:sp>
        <p:nvSpPr>
          <p:cNvPr id="15" name="Text 13"/>
          <p:cNvSpPr/>
          <p:nvPr/>
        </p:nvSpPr>
        <p:spPr>
          <a:xfrm>
            <a:off x="2286000" y="4983480"/>
            <a:ext cx="3108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[e.g., 72% FCR — flat for 4 quarters]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035040" y="2011680"/>
            <a:ext cx="5669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F296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Why this matters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6035040" y="2560320"/>
            <a:ext cx="566928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2200"/>
              </a:lnSpc>
              <a:buNone/>
            </a:pPr>
            <a:r>
              <a:rPr lang="en-US" sz="1400" i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[Replace with 2-3 sentences explaining what changed, what is at stake, and why this is the right moment to act. Use specific revenue, retention, or customer-experience numbers where possible.]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57200" y="6492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282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Consumer Core Solutions  ·  consumercoresolutions.com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11430000" y="649224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282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B33D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COST OF DOING NOTHING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dirty="0">
                <a:solidFill>
                  <a:srgbClr val="1F296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does inaction cost us?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2011680"/>
            <a:ext cx="5120640" cy="2926080"/>
          </a:xfrm>
          <a:prstGeom prst="rect">
            <a:avLst/>
          </a:prstGeom>
          <a:solidFill>
            <a:srgbClr val="1F2968"/>
          </a:solidFill>
          <a:ln/>
        </p:spPr>
      </p:sp>
      <p:sp>
        <p:nvSpPr>
          <p:cNvPr id="5" name="Text 3"/>
          <p:cNvSpPr/>
          <p:nvPr/>
        </p:nvSpPr>
        <p:spPr>
          <a:xfrm>
            <a:off x="777240" y="2286000"/>
            <a:ext cx="4663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36C1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PROJECTED ANNUAL COST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77240" y="2651760"/>
            <a:ext cx="466344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$[XXX,XXX]</a:t>
            </a:r>
            <a:endParaRPr lang="en-US" sz="5200" dirty="0"/>
          </a:p>
        </p:txBody>
      </p:sp>
      <p:sp>
        <p:nvSpPr>
          <p:cNvPr id="7" name="Text 5"/>
          <p:cNvSpPr/>
          <p:nvPr/>
        </p:nvSpPr>
        <p:spPr>
          <a:xfrm>
            <a:off x="777240" y="4023360"/>
            <a:ext cx="4663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00" i="1" dirty="0">
                <a:solidFill>
                  <a:srgbClr val="C8CF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lost revenue, repeat-contact costs, and avoidable churn — if current trends continue.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035040" y="2011680"/>
            <a:ext cx="5669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F296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Three drivers of that cost</a:t>
            </a:r>
            <a:endParaRPr lang="en-US" sz="2200" dirty="0"/>
          </a:p>
        </p:txBody>
      </p:sp>
      <p:sp>
        <p:nvSpPr>
          <p:cNvPr id="9" name="Shape 7"/>
          <p:cNvSpPr/>
          <p:nvPr/>
        </p:nvSpPr>
        <p:spPr>
          <a:xfrm>
            <a:off x="6035040" y="2651760"/>
            <a:ext cx="411480" cy="411480"/>
          </a:xfrm>
          <a:prstGeom prst="ellipse">
            <a:avLst/>
          </a:prstGeom>
          <a:solidFill>
            <a:srgbClr val="B33D1D"/>
          </a:solidFill>
          <a:ln/>
        </p:spPr>
      </p:sp>
      <p:sp>
        <p:nvSpPr>
          <p:cNvPr id="10" name="Text 8"/>
          <p:cNvSpPr/>
          <p:nvPr/>
        </p:nvSpPr>
        <p:spPr>
          <a:xfrm>
            <a:off x="6035040" y="2651760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583680" y="260604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296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Churn impact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6583680" y="292608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[X] customers × [$X] LTV = $[XXX,XXX]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035040" y="3429000"/>
            <a:ext cx="411480" cy="411480"/>
          </a:xfrm>
          <a:prstGeom prst="ellipse">
            <a:avLst/>
          </a:prstGeom>
          <a:solidFill>
            <a:srgbClr val="B33D1D"/>
          </a:solidFill>
          <a:ln/>
        </p:spPr>
      </p:sp>
      <p:sp>
        <p:nvSpPr>
          <p:cNvPr id="14" name="Text 12"/>
          <p:cNvSpPr/>
          <p:nvPr/>
        </p:nvSpPr>
        <p:spPr>
          <a:xfrm>
            <a:off x="6035040" y="3429000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583680" y="338328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296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Repeat contacts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6583680" y="370332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[X]% repeat rate × [$X] per contact × [X] vol = $[XXX,XXX]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035040" y="4206240"/>
            <a:ext cx="411480" cy="411480"/>
          </a:xfrm>
          <a:prstGeom prst="ellipse">
            <a:avLst/>
          </a:prstGeom>
          <a:solidFill>
            <a:srgbClr val="B33D1D"/>
          </a:solidFill>
          <a:ln/>
        </p:spPr>
      </p:sp>
      <p:sp>
        <p:nvSpPr>
          <p:cNvPr id="18" name="Text 16"/>
          <p:cNvSpPr/>
          <p:nvPr/>
        </p:nvSpPr>
        <p:spPr>
          <a:xfrm>
            <a:off x="6035040" y="4206240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583680" y="416052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296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CAC inefficiency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6583680" y="448056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Replacing churned customers at [$X] CAC = $[XXX,XXX]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548640" y="5212080"/>
            <a:ext cx="11064240" cy="640080"/>
          </a:xfrm>
          <a:prstGeom prst="rect">
            <a:avLst/>
          </a:prstGeom>
          <a:solidFill>
            <a:srgbClr val="F7F8F6"/>
          </a:solidFill>
          <a:ln w="12700">
            <a:solidFill>
              <a:srgbClr val="36C19F"/>
            </a:solidFill>
            <a:prstDash val="dash"/>
          </a:ln>
        </p:spPr>
      </p:sp>
      <p:sp>
        <p:nvSpPr>
          <p:cNvPr id="22" name="Text 20"/>
          <p:cNvSpPr/>
          <p:nvPr/>
        </p:nvSpPr>
        <p:spPr>
          <a:xfrm>
            <a:off x="640080" y="5257800"/>
            <a:ext cx="10881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282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↳ Math sourced from the CS ROI Calculator at consumercoresolutions.com/resources/cs-roi-calculator — plug in your numbers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57200" y="6492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282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Consumer Core Solutions  ·  consumercoresolutions.com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11430000" y="649224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282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36C1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OPPORTUNITY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dirty="0">
                <a:solidFill>
                  <a:srgbClr val="1F296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is achievable?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2103120"/>
            <a:ext cx="3657600" cy="3657600"/>
          </a:xfrm>
          <a:prstGeom prst="rect">
            <a:avLst/>
          </a:prstGeom>
          <a:solidFill>
            <a:srgbClr val="F7F8F6"/>
          </a:solidFill>
          <a:ln/>
        </p:spPr>
      </p:sp>
      <p:sp>
        <p:nvSpPr>
          <p:cNvPr id="5" name="Shape 3"/>
          <p:cNvSpPr/>
          <p:nvPr/>
        </p:nvSpPr>
        <p:spPr>
          <a:xfrm>
            <a:off x="822960" y="2377440"/>
            <a:ext cx="548640" cy="548640"/>
          </a:xfrm>
          <a:prstGeom prst="ellipse">
            <a:avLst/>
          </a:prstGeom>
          <a:solidFill>
            <a:srgbClr val="125041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237744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22960" y="3063240"/>
            <a:ext cx="3108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2504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+[X] pts</a:t>
            </a:r>
            <a:endParaRPr lang="en-US" sz="4000" dirty="0"/>
          </a:p>
        </p:txBody>
      </p:sp>
      <p:sp>
        <p:nvSpPr>
          <p:cNvPr id="8" name="Text 6"/>
          <p:cNvSpPr/>
          <p:nvPr/>
        </p:nvSpPr>
        <p:spPr>
          <a:xfrm>
            <a:off x="822960" y="3977640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1F2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CSAT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822960" y="4389120"/>
            <a:ext cx="310896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600"/>
              </a:lnSpc>
              <a:buNone/>
            </a:pPr>
            <a:r>
              <a:rPr lang="en-US" sz="1200" i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[X]% to [X]% in [Y] months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389120" y="2103120"/>
            <a:ext cx="3657600" cy="3657600"/>
          </a:xfrm>
          <a:prstGeom prst="rect">
            <a:avLst/>
          </a:prstGeom>
          <a:solidFill>
            <a:srgbClr val="F7F8F6"/>
          </a:solidFill>
          <a:ln/>
        </p:spPr>
      </p:sp>
      <p:sp>
        <p:nvSpPr>
          <p:cNvPr id="11" name="Shape 9"/>
          <p:cNvSpPr/>
          <p:nvPr/>
        </p:nvSpPr>
        <p:spPr>
          <a:xfrm>
            <a:off x="4663440" y="2377440"/>
            <a:ext cx="548640" cy="548640"/>
          </a:xfrm>
          <a:prstGeom prst="ellipse">
            <a:avLst/>
          </a:prstGeom>
          <a:solidFill>
            <a:srgbClr val="125041"/>
          </a:solidFill>
          <a:ln/>
        </p:spPr>
      </p:sp>
      <p:sp>
        <p:nvSpPr>
          <p:cNvPr id="12" name="Text 10"/>
          <p:cNvSpPr/>
          <p:nvPr/>
        </p:nvSpPr>
        <p:spPr>
          <a:xfrm>
            <a:off x="4663440" y="237744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4663440" y="3063240"/>
            <a:ext cx="3108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2504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-[X] pts</a:t>
            </a:r>
            <a:endParaRPr lang="en-US" sz="4000" dirty="0"/>
          </a:p>
        </p:txBody>
      </p:sp>
      <p:sp>
        <p:nvSpPr>
          <p:cNvPr id="14" name="Text 12"/>
          <p:cNvSpPr/>
          <p:nvPr/>
        </p:nvSpPr>
        <p:spPr>
          <a:xfrm>
            <a:off x="4663440" y="3977640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1F2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CHURN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663440" y="4389120"/>
            <a:ext cx="310896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600"/>
              </a:lnSpc>
              <a:buNone/>
            </a:pPr>
            <a:r>
              <a:rPr lang="en-US" sz="1200" i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Annualized: $[XXX,XXX] revenue retained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229600" y="2103120"/>
            <a:ext cx="3657600" cy="3657600"/>
          </a:xfrm>
          <a:prstGeom prst="rect">
            <a:avLst/>
          </a:prstGeom>
          <a:solidFill>
            <a:srgbClr val="F7F8F6"/>
          </a:solidFill>
          <a:ln/>
        </p:spPr>
      </p:sp>
      <p:sp>
        <p:nvSpPr>
          <p:cNvPr id="17" name="Shape 15"/>
          <p:cNvSpPr/>
          <p:nvPr/>
        </p:nvSpPr>
        <p:spPr>
          <a:xfrm>
            <a:off x="8503920" y="2377440"/>
            <a:ext cx="548640" cy="548640"/>
          </a:xfrm>
          <a:prstGeom prst="ellipse">
            <a:avLst/>
          </a:prstGeom>
          <a:solidFill>
            <a:srgbClr val="125041"/>
          </a:solidFill>
          <a:ln/>
        </p:spPr>
      </p:sp>
      <p:sp>
        <p:nvSpPr>
          <p:cNvPr id="18" name="Text 16"/>
          <p:cNvSpPr/>
          <p:nvPr/>
        </p:nvSpPr>
        <p:spPr>
          <a:xfrm>
            <a:off x="8503920" y="237744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8503920" y="3063240"/>
            <a:ext cx="3108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2504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+[X] pts</a:t>
            </a:r>
            <a:endParaRPr lang="en-US" sz="4000" dirty="0"/>
          </a:p>
        </p:txBody>
      </p:sp>
      <p:sp>
        <p:nvSpPr>
          <p:cNvPr id="20" name="Text 18"/>
          <p:cNvSpPr/>
          <p:nvPr/>
        </p:nvSpPr>
        <p:spPr>
          <a:xfrm>
            <a:off x="8503920" y="3977640"/>
            <a:ext cx="3108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1F2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FCR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8503920" y="4389120"/>
            <a:ext cx="310896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1600"/>
              </a:lnSpc>
              <a:buNone/>
            </a:pPr>
            <a:r>
              <a:rPr lang="en-US" sz="1200" i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Drives -[X]% repeat contacts; saves $[XXX,XXX]/yr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57200" y="6492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282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Consumer Core Solutions  ·  consumercoresolutions.com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11430000" y="649224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282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36C1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PLAN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dirty="0">
                <a:solidFill>
                  <a:srgbClr val="1F296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will we actually do?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2103120"/>
            <a:ext cx="11064240" cy="1143000"/>
          </a:xfrm>
          <a:prstGeom prst="rect">
            <a:avLst/>
          </a:prstGeom>
          <a:solidFill>
            <a:srgbClr val="F7F8F6"/>
          </a:solidFill>
          <a:ln/>
        </p:spPr>
      </p:sp>
      <p:sp>
        <p:nvSpPr>
          <p:cNvPr id="5" name="Shape 3"/>
          <p:cNvSpPr/>
          <p:nvPr/>
        </p:nvSpPr>
        <p:spPr>
          <a:xfrm>
            <a:off x="822960" y="2354580"/>
            <a:ext cx="640080" cy="640080"/>
          </a:xfrm>
          <a:prstGeom prst="ellipse">
            <a:avLst/>
          </a:prstGeom>
          <a:solidFill>
            <a:srgbClr val="1F2968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235458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36C19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691640" y="224028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F296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Diagnose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691640" y="269748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300" i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[Conduct a structured CS Audit to surface root causes; ~3 weeks]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48640" y="3474720"/>
            <a:ext cx="11064240" cy="1143000"/>
          </a:xfrm>
          <a:prstGeom prst="rect">
            <a:avLst/>
          </a:prstGeom>
          <a:solidFill>
            <a:srgbClr val="F7F8F6"/>
          </a:solidFill>
          <a:ln/>
        </p:spPr>
      </p:sp>
      <p:sp>
        <p:nvSpPr>
          <p:cNvPr id="10" name="Shape 8"/>
          <p:cNvSpPr/>
          <p:nvPr/>
        </p:nvSpPr>
        <p:spPr>
          <a:xfrm>
            <a:off x="822960" y="3726180"/>
            <a:ext cx="640080" cy="640080"/>
          </a:xfrm>
          <a:prstGeom prst="ellipse">
            <a:avLst/>
          </a:prstGeom>
          <a:solidFill>
            <a:srgbClr val="1F2968"/>
          </a:solidFill>
          <a:ln/>
        </p:spPr>
      </p:sp>
      <p:sp>
        <p:nvSpPr>
          <p:cNvPr id="11" name="Text 9"/>
          <p:cNvSpPr/>
          <p:nvPr/>
        </p:nvSpPr>
        <p:spPr>
          <a:xfrm>
            <a:off x="822960" y="372618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36C19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691640" y="361188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F296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Build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1691640" y="406908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300" i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[Address the 1-2 highest-impact gaps with a focused build engagement; ~4-6 weeks]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4846320"/>
            <a:ext cx="11064240" cy="1143000"/>
          </a:xfrm>
          <a:prstGeom prst="rect">
            <a:avLst/>
          </a:prstGeom>
          <a:solidFill>
            <a:srgbClr val="F7F8F6"/>
          </a:solidFill>
          <a:ln/>
        </p:spPr>
      </p:sp>
      <p:sp>
        <p:nvSpPr>
          <p:cNvPr id="15" name="Shape 13"/>
          <p:cNvSpPr/>
          <p:nvPr/>
        </p:nvSpPr>
        <p:spPr>
          <a:xfrm>
            <a:off x="822960" y="5097780"/>
            <a:ext cx="640080" cy="640080"/>
          </a:xfrm>
          <a:prstGeom prst="ellipse">
            <a:avLst/>
          </a:prstGeom>
          <a:solidFill>
            <a:srgbClr val="1F2968"/>
          </a:solidFill>
          <a:ln/>
        </p:spPr>
      </p:sp>
      <p:sp>
        <p:nvSpPr>
          <p:cNvPr id="16" name="Text 14"/>
          <p:cNvSpPr/>
          <p:nvPr/>
        </p:nvSpPr>
        <p:spPr>
          <a:xfrm>
            <a:off x="822960" y="509778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36C19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1691640" y="498348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F296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Operate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1691640" y="544068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300" i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[Internal team owns the program; weekly cadence; quarterly review; ~ongoing]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57200" y="6492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282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Consumer Core Solutions  ·  consumercoresolutions.com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1430000" y="649224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282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36C1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INVESTMENT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dirty="0">
                <a:solidFill>
                  <a:srgbClr val="1F296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does it cost?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2103120"/>
            <a:ext cx="3657600" cy="457200"/>
          </a:xfrm>
          <a:prstGeom prst="rect">
            <a:avLst/>
          </a:prstGeom>
          <a:solidFill>
            <a:srgbClr val="1F2968"/>
          </a:solidFill>
          <a:ln/>
        </p:spPr>
      </p:sp>
      <p:sp>
        <p:nvSpPr>
          <p:cNvPr id="5" name="Text 3"/>
          <p:cNvSpPr/>
          <p:nvPr/>
        </p:nvSpPr>
        <p:spPr>
          <a:xfrm>
            <a:off x="685800" y="2103120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Investment line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4206240" y="2103120"/>
            <a:ext cx="1463040" cy="457200"/>
          </a:xfrm>
          <a:prstGeom prst="rect">
            <a:avLst/>
          </a:prstGeom>
          <a:solidFill>
            <a:srgbClr val="1F2968"/>
          </a:solidFill>
          <a:ln/>
        </p:spPr>
      </p:sp>
      <p:sp>
        <p:nvSpPr>
          <p:cNvPr id="7" name="Text 5"/>
          <p:cNvSpPr/>
          <p:nvPr/>
        </p:nvSpPr>
        <p:spPr>
          <a:xfrm>
            <a:off x="4343400" y="2103120"/>
            <a:ext cx="1188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Timeline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669280" y="2103120"/>
            <a:ext cx="1645920" cy="457200"/>
          </a:xfrm>
          <a:prstGeom prst="rect">
            <a:avLst/>
          </a:prstGeom>
          <a:solidFill>
            <a:srgbClr val="1F2968"/>
          </a:solidFill>
          <a:ln/>
        </p:spPr>
      </p:sp>
      <p:sp>
        <p:nvSpPr>
          <p:cNvPr id="9" name="Text 7"/>
          <p:cNvSpPr/>
          <p:nvPr/>
        </p:nvSpPr>
        <p:spPr>
          <a:xfrm>
            <a:off x="5806440" y="210312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7315200" y="2103120"/>
            <a:ext cx="4297680" cy="457200"/>
          </a:xfrm>
          <a:prstGeom prst="rect">
            <a:avLst/>
          </a:prstGeom>
          <a:solidFill>
            <a:srgbClr val="1F2968"/>
          </a:solidFill>
          <a:ln/>
        </p:spPr>
      </p:sp>
      <p:sp>
        <p:nvSpPr>
          <p:cNvPr id="11" name="Text 9"/>
          <p:cNvSpPr/>
          <p:nvPr/>
        </p:nvSpPr>
        <p:spPr>
          <a:xfrm>
            <a:off x="7452360" y="2103120"/>
            <a:ext cx="4023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Notes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48640" y="2560320"/>
            <a:ext cx="365760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85800" y="2560320"/>
            <a:ext cx="3383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Service Audit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206240" y="2560320"/>
            <a:ext cx="146304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343400" y="2560320"/>
            <a:ext cx="1188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weeks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5669280" y="2560320"/>
            <a:ext cx="164592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806440" y="2560320"/>
            <a:ext cx="1371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2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$2,500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7315200" y="2560320"/>
            <a:ext cx="429768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6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452360" y="2560320"/>
            <a:ext cx="4023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Diagnose root cause; prioritize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548640" y="3154680"/>
            <a:ext cx="3657600" cy="548640"/>
          </a:xfrm>
          <a:prstGeom prst="rect">
            <a:avLst/>
          </a:prstGeom>
          <a:solidFill>
            <a:srgbClr val="F7F8F6"/>
          </a:solidFill>
          <a:ln w="6350">
            <a:solidFill>
              <a:srgbClr val="E5E7E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85800" y="3154680"/>
            <a:ext cx="3383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QA Program Build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206240" y="3154680"/>
            <a:ext cx="1463040" cy="548640"/>
          </a:xfrm>
          <a:prstGeom prst="rect">
            <a:avLst/>
          </a:prstGeom>
          <a:solidFill>
            <a:srgbClr val="F7F8F6"/>
          </a:solidFill>
          <a:ln w="6350">
            <a:solidFill>
              <a:srgbClr val="E5E7E6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343400" y="3154680"/>
            <a:ext cx="1188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weeks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5669280" y="3154680"/>
            <a:ext cx="1645920" cy="548640"/>
          </a:xfrm>
          <a:prstGeom prst="rect">
            <a:avLst/>
          </a:prstGeom>
          <a:solidFill>
            <a:srgbClr val="F7F8F6"/>
          </a:solidFill>
          <a:ln w="6350">
            <a:solidFill>
              <a:srgbClr val="E5E7E6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806440" y="3154680"/>
            <a:ext cx="1371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2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$4,500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7315200" y="3154680"/>
            <a:ext cx="4297680" cy="548640"/>
          </a:xfrm>
          <a:prstGeom prst="rect">
            <a:avLst/>
          </a:prstGeom>
          <a:solidFill>
            <a:srgbClr val="F7F8F6"/>
          </a:solidFill>
          <a:ln w="6350">
            <a:solidFill>
              <a:srgbClr val="E5E7E6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7452360" y="3154680"/>
            <a:ext cx="4023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Calibrated scorecard, coaching, reporting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548640" y="3749040"/>
            <a:ext cx="365760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6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85800" y="3749040"/>
            <a:ext cx="3383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Training Program Build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4206240" y="3749040"/>
            <a:ext cx="146304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6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343400" y="3749040"/>
            <a:ext cx="1188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weeks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5669280" y="3749040"/>
            <a:ext cx="164592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6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806440" y="3749040"/>
            <a:ext cx="1371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2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$5,500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7315200" y="3749040"/>
            <a:ext cx="429768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6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7452360" y="3749040"/>
            <a:ext cx="4023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30-day curriculum, certification, train-the-trainer</a:t>
            </a:r>
            <a:endParaRPr lang="en-US" sz="1200" dirty="0"/>
          </a:p>
        </p:txBody>
      </p:sp>
      <p:sp>
        <p:nvSpPr>
          <p:cNvPr id="36" name="Shape 34"/>
          <p:cNvSpPr/>
          <p:nvPr/>
        </p:nvSpPr>
        <p:spPr>
          <a:xfrm>
            <a:off x="548640" y="4343400"/>
            <a:ext cx="3657600" cy="548640"/>
          </a:xfrm>
          <a:prstGeom prst="rect">
            <a:avLst/>
          </a:prstGeom>
          <a:solidFill>
            <a:srgbClr val="F7F8F6"/>
          </a:solidFill>
          <a:ln w="6350">
            <a:solidFill>
              <a:srgbClr val="E5E7E6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85800" y="4343400"/>
            <a:ext cx="3383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Internal team time</a:t>
            </a:r>
            <a:endParaRPr lang="en-US" sz="1200" dirty="0"/>
          </a:p>
        </p:txBody>
      </p:sp>
      <p:sp>
        <p:nvSpPr>
          <p:cNvPr id="38" name="Shape 36"/>
          <p:cNvSpPr/>
          <p:nvPr/>
        </p:nvSpPr>
        <p:spPr>
          <a:xfrm>
            <a:off x="4206240" y="4343400"/>
            <a:ext cx="1463040" cy="548640"/>
          </a:xfrm>
          <a:prstGeom prst="rect">
            <a:avLst/>
          </a:prstGeom>
          <a:solidFill>
            <a:srgbClr val="F7F8F6"/>
          </a:solidFill>
          <a:ln w="6350">
            <a:solidFill>
              <a:srgbClr val="E5E7E6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343400" y="4343400"/>
            <a:ext cx="1188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~10 hrs/wk</a:t>
            </a:r>
            <a:endParaRPr lang="en-US" sz="1200" dirty="0"/>
          </a:p>
        </p:txBody>
      </p:sp>
      <p:sp>
        <p:nvSpPr>
          <p:cNvPr id="40" name="Shape 38"/>
          <p:cNvSpPr/>
          <p:nvPr/>
        </p:nvSpPr>
        <p:spPr>
          <a:xfrm>
            <a:off x="5669280" y="4343400"/>
            <a:ext cx="1645920" cy="548640"/>
          </a:xfrm>
          <a:prstGeom prst="rect">
            <a:avLst/>
          </a:prstGeom>
          <a:solidFill>
            <a:srgbClr val="F7F8F6"/>
          </a:solidFill>
          <a:ln w="6350">
            <a:solidFill>
              <a:srgbClr val="E5E7E6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5806440" y="4343400"/>
            <a:ext cx="1371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2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$[XXX]/wk</a:t>
            </a:r>
            <a:endParaRPr lang="en-US" sz="1200" dirty="0"/>
          </a:p>
        </p:txBody>
      </p:sp>
      <p:sp>
        <p:nvSpPr>
          <p:cNvPr id="42" name="Shape 40"/>
          <p:cNvSpPr/>
          <p:nvPr/>
        </p:nvSpPr>
        <p:spPr>
          <a:xfrm>
            <a:off x="7315200" y="4343400"/>
            <a:ext cx="4297680" cy="548640"/>
          </a:xfrm>
          <a:prstGeom prst="rect">
            <a:avLst/>
          </a:prstGeom>
          <a:solidFill>
            <a:srgbClr val="F7F8F6"/>
          </a:solidFill>
          <a:ln w="6350">
            <a:solidFill>
              <a:srgbClr val="E5E7E6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7452360" y="4343400"/>
            <a:ext cx="4023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Working sessions, data, stakeholder access</a:t>
            </a:r>
            <a:endParaRPr lang="en-US" sz="1200" dirty="0"/>
          </a:p>
        </p:txBody>
      </p:sp>
      <p:sp>
        <p:nvSpPr>
          <p:cNvPr id="44" name="Shape 42"/>
          <p:cNvSpPr/>
          <p:nvPr/>
        </p:nvSpPr>
        <p:spPr>
          <a:xfrm>
            <a:off x="548640" y="4937760"/>
            <a:ext cx="3657600" cy="640080"/>
          </a:xfrm>
          <a:prstGeom prst="rect">
            <a:avLst/>
          </a:prstGeom>
          <a:solidFill>
            <a:srgbClr val="125041"/>
          </a:solidFill>
          <a:ln/>
        </p:spPr>
      </p:sp>
      <p:sp>
        <p:nvSpPr>
          <p:cNvPr id="45" name="Text 43"/>
          <p:cNvSpPr/>
          <p:nvPr/>
        </p:nvSpPr>
        <p:spPr>
          <a:xfrm>
            <a:off x="685800" y="4937760"/>
            <a:ext cx="3383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EXTERNAL</a:t>
            </a:r>
            <a:endParaRPr lang="en-US" sz="1300" dirty="0"/>
          </a:p>
        </p:txBody>
      </p:sp>
      <p:sp>
        <p:nvSpPr>
          <p:cNvPr id="46" name="Shape 44"/>
          <p:cNvSpPr/>
          <p:nvPr/>
        </p:nvSpPr>
        <p:spPr>
          <a:xfrm>
            <a:off x="4206240" y="4937760"/>
            <a:ext cx="1463040" cy="640080"/>
          </a:xfrm>
          <a:prstGeom prst="rect">
            <a:avLst/>
          </a:prstGeom>
          <a:solidFill>
            <a:srgbClr val="125041"/>
          </a:solidFill>
          <a:ln/>
        </p:spPr>
      </p:sp>
      <p:sp>
        <p:nvSpPr>
          <p:cNvPr id="47" name="Text 45"/>
          <p:cNvSpPr/>
          <p:nvPr/>
        </p:nvSpPr>
        <p:spPr>
          <a:xfrm>
            <a:off x="4343400" y="4937760"/>
            <a:ext cx="1188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[Total weeks]</a:t>
            </a:r>
            <a:endParaRPr lang="en-US" sz="1300" dirty="0"/>
          </a:p>
        </p:txBody>
      </p:sp>
      <p:sp>
        <p:nvSpPr>
          <p:cNvPr id="48" name="Shape 46"/>
          <p:cNvSpPr/>
          <p:nvPr/>
        </p:nvSpPr>
        <p:spPr>
          <a:xfrm>
            <a:off x="5669280" y="4937760"/>
            <a:ext cx="1645920" cy="640080"/>
          </a:xfrm>
          <a:prstGeom prst="rect">
            <a:avLst/>
          </a:prstGeom>
          <a:solidFill>
            <a:srgbClr val="125041"/>
          </a:solidFill>
          <a:ln/>
        </p:spPr>
      </p:sp>
      <p:sp>
        <p:nvSpPr>
          <p:cNvPr id="49" name="Text 47"/>
          <p:cNvSpPr/>
          <p:nvPr/>
        </p:nvSpPr>
        <p:spPr>
          <a:xfrm>
            <a:off x="5806440" y="4937760"/>
            <a:ext cx="1371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$[Sum]</a:t>
            </a:r>
            <a:endParaRPr lang="en-US" sz="1300" dirty="0"/>
          </a:p>
        </p:txBody>
      </p:sp>
      <p:sp>
        <p:nvSpPr>
          <p:cNvPr id="50" name="Shape 48"/>
          <p:cNvSpPr/>
          <p:nvPr/>
        </p:nvSpPr>
        <p:spPr>
          <a:xfrm>
            <a:off x="7315200" y="4937760"/>
            <a:ext cx="4297680" cy="640080"/>
          </a:xfrm>
          <a:prstGeom prst="rect">
            <a:avLst/>
          </a:prstGeom>
          <a:solidFill>
            <a:srgbClr val="125041"/>
          </a:solidFill>
          <a:ln/>
        </p:spPr>
      </p:sp>
      <p:sp>
        <p:nvSpPr>
          <p:cNvPr id="51" name="Text 49"/>
          <p:cNvSpPr/>
          <p:nvPr/>
        </p:nvSpPr>
        <p:spPr>
          <a:xfrm>
            <a:off x="7452360" y="4937760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Bundle pricing available</a:t>
            </a:r>
            <a:endParaRPr lang="en-US" sz="1300" dirty="0"/>
          </a:p>
        </p:txBody>
      </p:sp>
      <p:sp>
        <p:nvSpPr>
          <p:cNvPr id="52" name="Shape 50"/>
          <p:cNvSpPr/>
          <p:nvPr/>
        </p:nvSpPr>
        <p:spPr>
          <a:xfrm>
            <a:off x="548640" y="5852160"/>
            <a:ext cx="11064240" cy="457200"/>
          </a:xfrm>
          <a:prstGeom prst="rect">
            <a:avLst/>
          </a:prstGeom>
          <a:solidFill>
            <a:srgbClr val="F7F8F6"/>
          </a:solidFill>
          <a:ln w="12700">
            <a:solidFill>
              <a:srgbClr val="36C19F"/>
            </a:solidFill>
            <a:prstDash val="dash"/>
          </a:ln>
        </p:spPr>
      </p:sp>
      <p:sp>
        <p:nvSpPr>
          <p:cNvPr id="53" name="Text 51"/>
          <p:cNvSpPr/>
          <p:nvPr/>
        </p:nvSpPr>
        <p:spPr>
          <a:xfrm>
            <a:off x="640080" y="5897880"/>
            <a:ext cx="10881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282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↳ Bundle: Audit + QA + Training = $11,000 (save $1,500). 50% on signing, 50% on delivery, Net 15.</a:t>
            </a:r>
            <a:endParaRPr lang="en-US" sz="1100" dirty="0"/>
          </a:p>
        </p:txBody>
      </p:sp>
      <p:sp>
        <p:nvSpPr>
          <p:cNvPr id="54" name="Text 52"/>
          <p:cNvSpPr/>
          <p:nvPr/>
        </p:nvSpPr>
        <p:spPr>
          <a:xfrm>
            <a:off x="457200" y="6492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282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Consumer Core Solutions  ·  consumercoresolutions.com</a:t>
            </a:r>
            <a:endParaRPr lang="en-US" sz="900" dirty="0"/>
          </a:p>
        </p:txBody>
      </p:sp>
      <p:sp>
        <p:nvSpPr>
          <p:cNvPr id="55" name="Text 53"/>
          <p:cNvSpPr/>
          <p:nvPr/>
        </p:nvSpPr>
        <p:spPr>
          <a:xfrm>
            <a:off x="11430000" y="649224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282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36C1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EXPECTED OUTCOMES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dirty="0">
                <a:solidFill>
                  <a:srgbClr val="1F296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How will we measure success?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2103120"/>
            <a:ext cx="4023360" cy="457200"/>
          </a:xfrm>
          <a:prstGeom prst="rect">
            <a:avLst/>
          </a:prstGeom>
          <a:solidFill>
            <a:srgbClr val="1F2968"/>
          </a:solidFill>
          <a:ln/>
        </p:spPr>
      </p:sp>
      <p:sp>
        <p:nvSpPr>
          <p:cNvPr id="5" name="Text 3"/>
          <p:cNvSpPr/>
          <p:nvPr/>
        </p:nvSpPr>
        <p:spPr>
          <a:xfrm>
            <a:off x="685800" y="210312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Metric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4572000" y="2103120"/>
            <a:ext cx="2286000" cy="457200"/>
          </a:xfrm>
          <a:prstGeom prst="rect">
            <a:avLst/>
          </a:prstGeom>
          <a:solidFill>
            <a:srgbClr val="1F2968"/>
          </a:solidFill>
          <a:ln/>
        </p:spPr>
      </p:sp>
      <p:sp>
        <p:nvSpPr>
          <p:cNvPr id="7" name="Text 5"/>
          <p:cNvSpPr/>
          <p:nvPr/>
        </p:nvSpPr>
        <p:spPr>
          <a:xfrm>
            <a:off x="4709160" y="210312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Baseline today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6858000" y="2103120"/>
            <a:ext cx="2286000" cy="457200"/>
          </a:xfrm>
          <a:prstGeom prst="rect">
            <a:avLst/>
          </a:prstGeom>
          <a:solidFill>
            <a:srgbClr val="1F2968"/>
          </a:solidFill>
          <a:ln/>
        </p:spPr>
      </p:sp>
      <p:sp>
        <p:nvSpPr>
          <p:cNvPr id="9" name="Text 7"/>
          <p:cNvSpPr/>
          <p:nvPr/>
        </p:nvSpPr>
        <p:spPr>
          <a:xfrm>
            <a:off x="6995160" y="210312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9144000" y="2103120"/>
            <a:ext cx="2468880" cy="457200"/>
          </a:xfrm>
          <a:prstGeom prst="rect">
            <a:avLst/>
          </a:prstGeom>
          <a:solidFill>
            <a:srgbClr val="1F2968"/>
          </a:solidFill>
          <a:ln/>
        </p:spPr>
      </p:sp>
      <p:sp>
        <p:nvSpPr>
          <p:cNvPr id="11" name="Text 9"/>
          <p:cNvSpPr/>
          <p:nvPr/>
        </p:nvSpPr>
        <p:spPr>
          <a:xfrm>
            <a:off x="9281160" y="210312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48640" y="2560320"/>
            <a:ext cx="402336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85800" y="256032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Lagging — Retention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572000" y="2560320"/>
            <a:ext cx="228600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709160" y="256032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[Current]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858000" y="2560320"/>
            <a:ext cx="228600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995160" y="256032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2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[Target]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9144000" y="2560320"/>
            <a:ext cx="246888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6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281160" y="256032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[Q+X]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548640" y="3063240"/>
            <a:ext cx="4023360" cy="457200"/>
          </a:xfrm>
          <a:prstGeom prst="rect">
            <a:avLst/>
          </a:prstGeom>
          <a:solidFill>
            <a:srgbClr val="F7F8F6"/>
          </a:solidFill>
          <a:ln w="6350">
            <a:solidFill>
              <a:srgbClr val="E5E7E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85800" y="306324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Lagging — CSAT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572000" y="3063240"/>
            <a:ext cx="2286000" cy="457200"/>
          </a:xfrm>
          <a:prstGeom prst="rect">
            <a:avLst/>
          </a:prstGeom>
          <a:solidFill>
            <a:srgbClr val="F7F8F6"/>
          </a:solidFill>
          <a:ln w="6350">
            <a:solidFill>
              <a:srgbClr val="E5E7E6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709160" y="306324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[Current]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858000" y="3063240"/>
            <a:ext cx="2286000" cy="457200"/>
          </a:xfrm>
          <a:prstGeom prst="rect">
            <a:avLst/>
          </a:prstGeom>
          <a:solidFill>
            <a:srgbClr val="F7F8F6"/>
          </a:solidFill>
          <a:ln w="6350">
            <a:solidFill>
              <a:srgbClr val="E5E7E6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995160" y="306324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2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[Target]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9144000" y="3063240"/>
            <a:ext cx="2468880" cy="457200"/>
          </a:xfrm>
          <a:prstGeom prst="rect">
            <a:avLst/>
          </a:prstGeom>
          <a:solidFill>
            <a:srgbClr val="F7F8F6"/>
          </a:solidFill>
          <a:ln w="6350">
            <a:solidFill>
              <a:srgbClr val="E5E7E6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9281160" y="306324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[Q+X]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548640" y="3566160"/>
            <a:ext cx="402336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6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85800" y="356616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Leading — FCR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4572000" y="3566160"/>
            <a:ext cx="228600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6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709160" y="356616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[Current]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6858000" y="3566160"/>
            <a:ext cx="228600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6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995160" y="356616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2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[Target]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9144000" y="3566160"/>
            <a:ext cx="246888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6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9281160" y="356616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[Q+X]</a:t>
            </a:r>
            <a:endParaRPr lang="en-US" sz="1200" dirty="0"/>
          </a:p>
        </p:txBody>
      </p:sp>
      <p:sp>
        <p:nvSpPr>
          <p:cNvPr id="36" name="Shape 34"/>
          <p:cNvSpPr/>
          <p:nvPr/>
        </p:nvSpPr>
        <p:spPr>
          <a:xfrm>
            <a:off x="548640" y="4069080"/>
            <a:ext cx="4023360" cy="457200"/>
          </a:xfrm>
          <a:prstGeom prst="rect">
            <a:avLst/>
          </a:prstGeom>
          <a:solidFill>
            <a:srgbClr val="F7F8F6"/>
          </a:solidFill>
          <a:ln w="6350">
            <a:solidFill>
              <a:srgbClr val="E5E7E6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85800" y="406908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Leading — QA Variance</a:t>
            </a:r>
            <a:endParaRPr lang="en-US" sz="1200" dirty="0"/>
          </a:p>
        </p:txBody>
      </p:sp>
      <p:sp>
        <p:nvSpPr>
          <p:cNvPr id="38" name="Shape 36"/>
          <p:cNvSpPr/>
          <p:nvPr/>
        </p:nvSpPr>
        <p:spPr>
          <a:xfrm>
            <a:off x="4572000" y="4069080"/>
            <a:ext cx="2286000" cy="457200"/>
          </a:xfrm>
          <a:prstGeom prst="rect">
            <a:avLst/>
          </a:prstGeom>
          <a:solidFill>
            <a:srgbClr val="F7F8F6"/>
          </a:solidFill>
          <a:ln w="6350">
            <a:solidFill>
              <a:srgbClr val="E5E7E6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709160" y="406908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[Current]</a:t>
            </a:r>
            <a:endParaRPr lang="en-US" sz="1200" dirty="0"/>
          </a:p>
        </p:txBody>
      </p:sp>
      <p:sp>
        <p:nvSpPr>
          <p:cNvPr id="40" name="Shape 38"/>
          <p:cNvSpPr/>
          <p:nvPr/>
        </p:nvSpPr>
        <p:spPr>
          <a:xfrm>
            <a:off x="6858000" y="4069080"/>
            <a:ext cx="2286000" cy="457200"/>
          </a:xfrm>
          <a:prstGeom prst="rect">
            <a:avLst/>
          </a:prstGeom>
          <a:solidFill>
            <a:srgbClr val="F7F8F6"/>
          </a:solidFill>
          <a:ln w="6350">
            <a:solidFill>
              <a:srgbClr val="E5E7E6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6995160" y="406908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2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[Target]</a:t>
            </a:r>
            <a:endParaRPr lang="en-US" sz="1200" dirty="0"/>
          </a:p>
        </p:txBody>
      </p:sp>
      <p:sp>
        <p:nvSpPr>
          <p:cNvPr id="42" name="Shape 40"/>
          <p:cNvSpPr/>
          <p:nvPr/>
        </p:nvSpPr>
        <p:spPr>
          <a:xfrm>
            <a:off x="9144000" y="4069080"/>
            <a:ext cx="2468880" cy="457200"/>
          </a:xfrm>
          <a:prstGeom prst="rect">
            <a:avLst/>
          </a:prstGeom>
          <a:solidFill>
            <a:srgbClr val="F7F8F6"/>
          </a:solidFill>
          <a:ln w="6350">
            <a:solidFill>
              <a:srgbClr val="E5E7E6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9281160" y="406908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[Q+X]</a:t>
            </a:r>
            <a:endParaRPr lang="en-US" sz="1200" dirty="0"/>
          </a:p>
        </p:txBody>
      </p:sp>
      <p:sp>
        <p:nvSpPr>
          <p:cNvPr id="44" name="Shape 42"/>
          <p:cNvSpPr/>
          <p:nvPr/>
        </p:nvSpPr>
        <p:spPr>
          <a:xfrm>
            <a:off x="548640" y="4572000"/>
            <a:ext cx="402336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6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685800" y="457200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Leading — Time-to-Productive</a:t>
            </a:r>
            <a:endParaRPr lang="en-US" sz="1200" dirty="0"/>
          </a:p>
        </p:txBody>
      </p:sp>
      <p:sp>
        <p:nvSpPr>
          <p:cNvPr id="46" name="Shape 44"/>
          <p:cNvSpPr/>
          <p:nvPr/>
        </p:nvSpPr>
        <p:spPr>
          <a:xfrm>
            <a:off x="4572000" y="4572000"/>
            <a:ext cx="228600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6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4709160" y="457200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[Current]</a:t>
            </a:r>
            <a:endParaRPr lang="en-US" sz="1200" dirty="0"/>
          </a:p>
        </p:txBody>
      </p:sp>
      <p:sp>
        <p:nvSpPr>
          <p:cNvPr id="48" name="Shape 46"/>
          <p:cNvSpPr/>
          <p:nvPr/>
        </p:nvSpPr>
        <p:spPr>
          <a:xfrm>
            <a:off x="6858000" y="4572000"/>
            <a:ext cx="228600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6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6995160" y="457200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2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[Target]</a:t>
            </a:r>
            <a:endParaRPr lang="en-US" sz="1200" dirty="0"/>
          </a:p>
        </p:txBody>
      </p:sp>
      <p:sp>
        <p:nvSpPr>
          <p:cNvPr id="50" name="Shape 48"/>
          <p:cNvSpPr/>
          <p:nvPr/>
        </p:nvSpPr>
        <p:spPr>
          <a:xfrm>
            <a:off x="9144000" y="4572000"/>
            <a:ext cx="246888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6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9281160" y="457200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[Q+X]</a:t>
            </a:r>
            <a:endParaRPr lang="en-US" sz="1200" dirty="0"/>
          </a:p>
        </p:txBody>
      </p:sp>
      <p:sp>
        <p:nvSpPr>
          <p:cNvPr id="52" name="Shape 50"/>
          <p:cNvSpPr/>
          <p:nvPr/>
        </p:nvSpPr>
        <p:spPr>
          <a:xfrm>
            <a:off x="548640" y="5486400"/>
            <a:ext cx="11064240" cy="822960"/>
          </a:xfrm>
          <a:prstGeom prst="rect">
            <a:avLst/>
          </a:prstGeom>
          <a:solidFill>
            <a:srgbClr val="F7F8F6"/>
          </a:solidFill>
          <a:ln w="12700">
            <a:solidFill>
              <a:srgbClr val="36C19F"/>
            </a:solidFill>
            <a:prstDash val="dash"/>
          </a:ln>
        </p:spPr>
      </p:sp>
      <p:sp>
        <p:nvSpPr>
          <p:cNvPr id="53" name="Text 51"/>
          <p:cNvSpPr/>
          <p:nvPr/>
        </p:nvSpPr>
        <p:spPr>
          <a:xfrm>
            <a:off x="640080" y="5532120"/>
            <a:ext cx="108813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282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 monthly. Leading indicators (FCR, QA variance, time-to-productive) move first — usually within 60-90 days. Lagging indicators (retention, CSAT) follow over 2-3 quarters.</a:t>
            </a:r>
            <a:endParaRPr lang="en-US" sz="1100" dirty="0"/>
          </a:p>
        </p:txBody>
      </p:sp>
      <p:sp>
        <p:nvSpPr>
          <p:cNvPr id="54" name="Text 52"/>
          <p:cNvSpPr/>
          <p:nvPr/>
        </p:nvSpPr>
        <p:spPr>
          <a:xfrm>
            <a:off x="457200" y="6492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282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Consumer Core Solutions  ·  consumercoresolutions.com</a:t>
            </a:r>
            <a:endParaRPr lang="en-US" sz="900" dirty="0"/>
          </a:p>
        </p:txBody>
      </p:sp>
      <p:sp>
        <p:nvSpPr>
          <p:cNvPr id="55" name="Text 53"/>
          <p:cNvSpPr/>
          <p:nvPr/>
        </p:nvSpPr>
        <p:spPr>
          <a:xfrm>
            <a:off x="11430000" y="649224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282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36C1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TIMELINE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dirty="0">
                <a:solidFill>
                  <a:srgbClr val="1F296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When does this happen?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06040" cy="3657600"/>
          </a:xfrm>
          <a:prstGeom prst="rect">
            <a:avLst/>
          </a:prstGeom>
          <a:solidFill>
            <a:srgbClr val="125041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2468880"/>
            <a:ext cx="2240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Q1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731520" y="3200400"/>
            <a:ext cx="2240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Audit + Build start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31520" y="4480560"/>
            <a:ext cx="224028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200" i="1" dirty="0">
                <a:solidFill>
                  <a:srgbClr val="D7E5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Diagnose + start the most-leveraged build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383280" y="2194560"/>
            <a:ext cx="2606040" cy="3657600"/>
          </a:xfrm>
          <a:prstGeom prst="rect">
            <a:avLst/>
          </a:prstGeom>
          <a:solidFill>
            <a:srgbClr val="F7F8F6"/>
          </a:solidFill>
          <a:ln/>
        </p:spPr>
      </p:sp>
      <p:sp>
        <p:nvSpPr>
          <p:cNvPr id="9" name="Text 7"/>
          <p:cNvSpPr/>
          <p:nvPr/>
        </p:nvSpPr>
        <p:spPr>
          <a:xfrm>
            <a:off x="3566160" y="2468880"/>
            <a:ext cx="2240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F296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Q2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3566160" y="3200400"/>
            <a:ext cx="2240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800" b="1" dirty="0">
                <a:solidFill>
                  <a:srgbClr val="1F296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Build complete + operate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3566160" y="4480560"/>
            <a:ext cx="224028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200" i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 handoff; internal team operates; first results visible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17920" y="2194560"/>
            <a:ext cx="2606040" cy="3657600"/>
          </a:xfrm>
          <a:prstGeom prst="rect">
            <a:avLst/>
          </a:prstGeom>
          <a:solidFill>
            <a:srgbClr val="F7F8F6"/>
          </a:solidFill>
          <a:ln/>
        </p:spPr>
      </p:sp>
      <p:sp>
        <p:nvSpPr>
          <p:cNvPr id="13" name="Text 11"/>
          <p:cNvSpPr/>
          <p:nvPr/>
        </p:nvSpPr>
        <p:spPr>
          <a:xfrm>
            <a:off x="6400800" y="2468880"/>
            <a:ext cx="2240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F296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Q3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6400800" y="3200400"/>
            <a:ext cx="2240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800" b="1" dirty="0">
                <a:solidFill>
                  <a:srgbClr val="1F296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Leading metrics shift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6400800" y="4480560"/>
            <a:ext cx="224028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200" i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FCR up; QA variance down; CSAT trending up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9052560" y="2194560"/>
            <a:ext cx="2606040" cy="3657600"/>
          </a:xfrm>
          <a:prstGeom prst="rect">
            <a:avLst/>
          </a:prstGeom>
          <a:solidFill>
            <a:srgbClr val="F7F8F6"/>
          </a:solidFill>
          <a:ln/>
        </p:spPr>
      </p:sp>
      <p:sp>
        <p:nvSpPr>
          <p:cNvPr id="17" name="Text 15"/>
          <p:cNvSpPr/>
          <p:nvPr/>
        </p:nvSpPr>
        <p:spPr>
          <a:xfrm>
            <a:off x="9235440" y="2468880"/>
            <a:ext cx="2240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F296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Q4</a:t>
            </a:r>
            <a:endParaRPr lang="en-US" sz="3200" dirty="0"/>
          </a:p>
        </p:txBody>
      </p:sp>
      <p:sp>
        <p:nvSpPr>
          <p:cNvPr id="18" name="Text 16"/>
          <p:cNvSpPr/>
          <p:nvPr/>
        </p:nvSpPr>
        <p:spPr>
          <a:xfrm>
            <a:off x="9235440" y="3200400"/>
            <a:ext cx="2240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800" b="1" dirty="0">
                <a:solidFill>
                  <a:srgbClr val="1F296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Lagging metrics shift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9235440" y="4480560"/>
            <a:ext cx="224028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200" i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Retention up; revenue impact measurable; case for next investment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57200" y="6492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282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Consumer Core Solutions  ·  consumercoresolutions.com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11430000" y="649224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282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36C1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RISKS + MITIGATIONS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dirty="0">
                <a:solidFill>
                  <a:srgbClr val="1F296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could go wrong?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2103120"/>
            <a:ext cx="5349240" cy="868680"/>
          </a:xfrm>
          <a:prstGeom prst="rect">
            <a:avLst/>
          </a:prstGeom>
          <a:solidFill>
            <a:srgbClr val="F7F8F6"/>
          </a:solidFill>
          <a:ln/>
        </p:spPr>
      </p:sp>
      <p:sp>
        <p:nvSpPr>
          <p:cNvPr id="5" name="Shape 3"/>
          <p:cNvSpPr/>
          <p:nvPr/>
        </p:nvSpPr>
        <p:spPr>
          <a:xfrm>
            <a:off x="6035040" y="2103120"/>
            <a:ext cx="557784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36C19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219456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B33D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731520" y="2423160"/>
            <a:ext cx="5029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2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Findings don't land internally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217920" y="219456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12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Mitigation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6217920" y="2423160"/>
            <a:ext cx="5212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400"/>
              </a:lnSpc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Pre-align leadership on the question before audit; review interim findings weekly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548640" y="3108960"/>
            <a:ext cx="5349240" cy="868680"/>
          </a:xfrm>
          <a:prstGeom prst="rect">
            <a:avLst/>
          </a:prstGeom>
          <a:solidFill>
            <a:srgbClr val="F7F8F6"/>
          </a:solidFill>
          <a:ln/>
        </p:spPr>
      </p:sp>
      <p:sp>
        <p:nvSpPr>
          <p:cNvPr id="11" name="Shape 9"/>
          <p:cNvSpPr/>
          <p:nvPr/>
        </p:nvSpPr>
        <p:spPr>
          <a:xfrm>
            <a:off x="6035040" y="3108960"/>
            <a:ext cx="557784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36C19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31520" y="320040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B33D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731520" y="3429000"/>
            <a:ext cx="5029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2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deliverables orphan after handoff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6217920" y="320040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12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Mitigation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6217920" y="3429000"/>
            <a:ext cx="5212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400"/>
              </a:lnSpc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 identified at SOW signing; train-the-trainer at engagement close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548640" y="4114800"/>
            <a:ext cx="5349240" cy="868680"/>
          </a:xfrm>
          <a:prstGeom prst="rect">
            <a:avLst/>
          </a:prstGeom>
          <a:solidFill>
            <a:srgbClr val="F7F8F6"/>
          </a:solidFill>
          <a:ln/>
        </p:spPr>
      </p:sp>
      <p:sp>
        <p:nvSpPr>
          <p:cNvPr id="17" name="Shape 15"/>
          <p:cNvSpPr/>
          <p:nvPr/>
        </p:nvSpPr>
        <p:spPr>
          <a:xfrm>
            <a:off x="6035040" y="4114800"/>
            <a:ext cx="557784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36C19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31520" y="420624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B33D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731520" y="4434840"/>
            <a:ext cx="5029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2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Internal team doesn't have capacity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217920" y="420624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12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Mitigation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6217920" y="4434840"/>
            <a:ext cx="5212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400"/>
              </a:lnSpc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Right-size the build scope to internal bandwidth; phase if needed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548640" y="5120640"/>
            <a:ext cx="5349240" cy="868680"/>
          </a:xfrm>
          <a:prstGeom prst="rect">
            <a:avLst/>
          </a:prstGeom>
          <a:solidFill>
            <a:srgbClr val="F7F8F6"/>
          </a:solidFill>
          <a:ln/>
        </p:spPr>
      </p:sp>
      <p:sp>
        <p:nvSpPr>
          <p:cNvPr id="23" name="Shape 21"/>
          <p:cNvSpPr/>
          <p:nvPr/>
        </p:nvSpPr>
        <p:spPr>
          <a:xfrm>
            <a:off x="6035040" y="5120640"/>
            <a:ext cx="557784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36C19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31520" y="521208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B33D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731520" y="5440680"/>
            <a:ext cx="5029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2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Metrics don't move in the expected window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6217920" y="521208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12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Mitigation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6217920" y="5440680"/>
            <a:ext cx="5212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400"/>
              </a:lnSpc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Quarterly checkpoint; pre-defined re-scoping triggers; honest report-out either way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457200" y="6492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282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Consumer Core Solutions  ·  consumercoresolutions.com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11430000" y="649224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282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Case for Investing in Customer Service</dc:title>
  <dc:subject>PptxGenJS Presentation</dc:subject>
  <dc:creator>Consumer Core Solutions</dc:creator>
  <cp:lastModifiedBy>Consumer Core Solutions</cp:lastModifiedBy>
  <cp:revision>1</cp:revision>
  <dcterms:created xsi:type="dcterms:W3CDTF">2026-06-26T02:27:01Z</dcterms:created>
  <dcterms:modified xsi:type="dcterms:W3CDTF">2026-06-26T02:27:01Z</dcterms:modified>
</cp:coreProperties>
</file>